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3" r:id="rId2"/>
    <p:sldId id="289" r:id="rId3"/>
    <p:sldId id="260" r:id="rId4"/>
    <p:sldId id="261" r:id="rId5"/>
    <p:sldId id="294" r:id="rId6"/>
    <p:sldId id="258" r:id="rId7"/>
    <p:sldId id="262" r:id="rId8"/>
    <p:sldId id="270" r:id="rId9"/>
    <p:sldId id="295" r:id="rId10"/>
    <p:sldId id="276" r:id="rId11"/>
    <p:sldId id="272" r:id="rId12"/>
    <p:sldId id="274" r:id="rId13"/>
    <p:sldId id="280" r:id="rId14"/>
    <p:sldId id="273" r:id="rId15"/>
    <p:sldId id="279" r:id="rId16"/>
    <p:sldId id="278" r:id="rId17"/>
    <p:sldId id="283" r:id="rId18"/>
    <p:sldId id="282" r:id="rId19"/>
    <p:sldId id="281" r:id="rId20"/>
    <p:sldId id="284" r:id="rId21"/>
    <p:sldId id="285" r:id="rId22"/>
    <p:sldId id="286" r:id="rId23"/>
    <p:sldId id="271" r:id="rId24"/>
    <p:sldId id="287" r:id="rId25"/>
    <p:sldId id="277" r:id="rId26"/>
    <p:sldId id="296" r:id="rId27"/>
    <p:sldId id="297" r:id="rId28"/>
    <p:sldId id="298" r:id="rId29"/>
    <p:sldId id="257" r:id="rId30"/>
    <p:sldId id="256" r:id="rId31"/>
    <p:sldId id="268" r:id="rId32"/>
    <p:sldId id="300" r:id="rId33"/>
    <p:sldId id="301" r:id="rId34"/>
    <p:sldId id="302" r:id="rId35"/>
    <p:sldId id="303" r:id="rId36"/>
    <p:sldId id="259" r:id="rId37"/>
    <p:sldId id="264" r:id="rId38"/>
    <p:sldId id="265" r:id="rId39"/>
    <p:sldId id="266" r:id="rId40"/>
    <p:sldId id="267" r:id="rId41"/>
    <p:sldId id="299" r:id="rId42"/>
  </p:sldIdLst>
  <p:sldSz cx="12192000" cy="6858000"/>
  <p:notesSz cx="6858000" cy="9144000"/>
  <p:embeddedFontLst>
    <p:embeddedFont>
      <p:font typeface="AppleSDGothicNeoB00" panose="02000503000000000000" pitchFamily="2" charset="-127"/>
      <p:regular r:id="rId43"/>
    </p:embeddedFont>
    <p:embeddedFont>
      <p:font typeface="AppleSDGothicNeoEB00" panose="02000503000000000000" pitchFamily="2" charset="-127"/>
      <p:regular r:id="rId44"/>
    </p:embeddedFont>
    <p:embeddedFont>
      <p:font typeface="AppleSDGothicNeoL00" panose="02000503000000000000" pitchFamily="2" charset="-127"/>
      <p:regular r:id="rId45"/>
    </p:embeddedFont>
    <p:embeddedFont>
      <p:font typeface="AppleSDGothicNeoM00" panose="02000503000000000000" pitchFamily="2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5FBE6-5001-4204-8EE6-4B841780C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4C1B83-F78D-4896-B8B3-76F5A6306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E8D682-5359-46F6-91CF-02ADECD17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40A6-861F-45D1-8C2D-166B193CC4CB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BB8D10-E7D8-4EEC-8034-D46C6870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FF00D-603E-4A63-AFC6-9D9111C33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0CD9-F8D3-45EB-B13F-4E3BB6B74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07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117D8-7155-4871-BF9E-F4445E3F3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BDBB01-E601-4C86-B293-6A87729B7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24C1A4-08E7-4E73-B89C-2375AFB7B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40A6-861F-45D1-8C2D-166B193CC4CB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3704B6-9923-439F-B113-7CEE012C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D77C72-E3F5-4894-8E3C-1199F0179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0CD9-F8D3-45EB-B13F-4E3BB6B74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254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1954EE-B6B3-421A-A6DA-323D8EA41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9CA289-F723-4977-9426-ACC866B51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B75B5B-6ED3-43BC-B742-BEB8E93A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40A6-861F-45D1-8C2D-166B193CC4CB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558556-5ED4-4937-9AFB-071B87A76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B925A-A071-4CD8-A27E-04D8D684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0CD9-F8D3-45EB-B13F-4E3BB6B74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767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38FBFA-733E-4110-8042-10C6035DC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F44185-4F99-412E-8EEB-199ABC75D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F40347-0735-40FB-8EB3-92C1B8CCC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40A6-861F-45D1-8C2D-166B193CC4CB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74AD4B-C39C-4001-8140-93492F668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872D92-719E-4D57-8131-0180519D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0CD9-F8D3-45EB-B13F-4E3BB6B74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144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B11E1-CBB5-462A-B72C-1AAB66881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ABFB6B-4AD1-4527-8A78-F87B902CA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6B3021-6348-4BA2-9A5A-292D91116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40A6-861F-45D1-8C2D-166B193CC4CB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B17367-C4CD-4E6D-909A-59103DC20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BE744A-F2FE-4BAD-865C-3AF1E8536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0CD9-F8D3-45EB-B13F-4E3BB6B74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49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D82AC-4947-46BB-95D6-5FB4C7B8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56971-2CDF-428B-818A-5F8DEC6BF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67A507-2FC2-40FE-A87A-B24D422E8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1BC631-201E-4442-AA9A-4429471EC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40A6-861F-45D1-8C2D-166B193CC4CB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FF033C-6637-4142-8753-EB0CA8CC7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19A1CD-C42E-4382-8D42-572E783A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0CD9-F8D3-45EB-B13F-4E3BB6B74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66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95E8A-B75E-4CF7-B03F-29EDE3013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48ED91-0261-4B70-A92D-3910FD1BF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B7240D-D157-436E-BECD-B8461188F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7F900C-459F-4639-98D1-936B08ED6F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660E60-66A8-432D-A0D1-7B7C9943F6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AAD85A-9C70-4A80-B538-C5F777BFD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40A6-861F-45D1-8C2D-166B193CC4CB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38132B-6B2E-4CD4-8DEC-04B870AB9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B8EDF1-0BBD-4949-A146-843C5B9F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0CD9-F8D3-45EB-B13F-4E3BB6B74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328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B616D-66E2-4B85-B702-4674A9B8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EAAE01-2C49-46D6-ACA8-A4640E9EA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40A6-861F-45D1-8C2D-166B193CC4CB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742A95-383E-4F5E-AAD0-D5DE3D4B4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2854FF-68DF-4C5F-A9AB-EC63438A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0CD9-F8D3-45EB-B13F-4E3BB6B74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725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525440-F6FE-4783-B6DD-FFA8FCEB9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40A6-861F-45D1-8C2D-166B193CC4CB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9B6E73-F04F-4241-9C05-E33EB577A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D82A23-043A-4D86-8DE6-39FFE361D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0CD9-F8D3-45EB-B13F-4E3BB6B74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817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324CE-978F-441D-A370-E502FC926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83429C-11A6-4CA7-8500-A6DD381D4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38D3F5-9CEE-4299-A6AD-14129119D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E824CC-85B1-436D-B7CC-69C57DA51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40A6-861F-45D1-8C2D-166B193CC4CB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0342D7-4310-497C-A205-C092A6A6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6AB5C7-EF28-4D39-942B-3ED5A0C1D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0CD9-F8D3-45EB-B13F-4E3BB6B74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676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1D3ED-11DD-4F93-AC67-1186107F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3CA976-8DC1-438E-810F-EE34CD5F0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0C421F-4046-4492-8CC7-78DCEFD35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9F6CD5-E3A6-4243-AFD5-1EE14B63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40A6-861F-45D1-8C2D-166B193CC4CB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CFCCF8-A6F4-4038-8BE7-E0CD36AFE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E66823-0F3B-49BF-8928-4F6B773C5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0CD9-F8D3-45EB-B13F-4E3BB6B74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114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72D52C-67C8-4A48-BB0B-35E705C65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4B1C35-195B-4EB5-8FC2-34D7D0D3C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535BF1-6D4A-469E-ABF0-F35882922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440A6-861F-45D1-8C2D-166B193CC4CB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DBD20-1E15-4AE5-939E-3652AA897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95F01-DB4C-4E94-865A-97E16D144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70CD9-F8D3-45EB-B13F-4E3BB6B74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24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F1D436-8FA0-4E1C-9ACD-0391E147E1AB}"/>
              </a:ext>
            </a:extLst>
          </p:cNvPr>
          <p:cNvSpPr txBox="1"/>
          <p:nvPr/>
        </p:nvSpPr>
        <p:spPr>
          <a:xfrm>
            <a:off x="5061288" y="1536174"/>
            <a:ext cx="713071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teachable</a:t>
            </a:r>
            <a:r>
              <a:rPr lang="ko-KR" altLang="en-US" sz="48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sz="48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machine</a:t>
            </a:r>
          </a:p>
          <a:p>
            <a:endParaRPr lang="en-US" altLang="ko-KR" sz="11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48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</a:t>
            </a:r>
            <a:r>
              <a:rPr lang="ko-KR" altLang="en-US" sz="48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머신러닝의</a:t>
            </a:r>
            <a:r>
              <a:rPr lang="ko-KR" altLang="en-US" sz="48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분류</a:t>
            </a:r>
            <a:endParaRPr lang="en-US" altLang="ko-KR" sz="48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endParaRPr lang="en-US" altLang="ko-KR" sz="11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48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</a:t>
            </a:r>
            <a:r>
              <a:rPr lang="ko-KR" altLang="en-US" sz="48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머신러닝</a:t>
            </a:r>
            <a:r>
              <a:rPr lang="ko-KR" altLang="en-US" sz="48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모델 학습방법</a:t>
            </a:r>
            <a:endParaRPr lang="en-US" altLang="ko-KR" sz="48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endParaRPr lang="en-US" altLang="ko-KR" sz="11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48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4. orange3 </a:t>
            </a:r>
            <a:r>
              <a:rPr lang="ko-KR" altLang="en-US" sz="48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사용법</a:t>
            </a:r>
            <a:endParaRPr lang="en-US" altLang="ko-KR" sz="48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endParaRPr lang="en-US" altLang="ko-KR" sz="11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48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5. </a:t>
            </a:r>
            <a:r>
              <a:rPr lang="en-US" altLang="ko-KR" sz="48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tensorflow</a:t>
            </a:r>
            <a:r>
              <a:rPr lang="en-US" altLang="ko-KR" sz="48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- </a:t>
            </a:r>
            <a:r>
              <a:rPr lang="en-US" altLang="ko-KR" sz="48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colab</a:t>
            </a:r>
            <a:endParaRPr lang="ko-KR" altLang="en-US" sz="48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6597-74B8-4BDD-AAFB-56A058F6B400}"/>
              </a:ext>
            </a:extLst>
          </p:cNvPr>
          <p:cNvSpPr txBox="1"/>
          <p:nvPr/>
        </p:nvSpPr>
        <p:spPr>
          <a:xfrm>
            <a:off x="973032" y="2921169"/>
            <a:ext cx="20938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Index</a:t>
            </a:r>
            <a:endParaRPr lang="ko-KR" altLang="en-US" sz="4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5167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4765F4-9B65-469B-A398-72B92DA547FB}"/>
              </a:ext>
            </a:extLst>
          </p:cNvPr>
          <p:cNvSpPr txBox="1"/>
          <p:nvPr/>
        </p:nvSpPr>
        <p:spPr>
          <a:xfrm>
            <a:off x="1282022" y="2921169"/>
            <a:ext cx="96279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선형 회귀</a:t>
            </a:r>
            <a:r>
              <a:rPr lang="en-US" altLang="ko-KR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(Linear</a:t>
            </a:r>
            <a:r>
              <a:rPr lang="ko-KR" altLang="en-US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Regression)</a:t>
            </a:r>
          </a:p>
          <a:p>
            <a:r>
              <a:rPr lang="en-US" altLang="ko-KR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</a:t>
            </a:r>
            <a:r>
              <a:rPr lang="ko-KR" altLang="en-US" sz="48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레몬에이드</a:t>
            </a:r>
            <a:r>
              <a:rPr lang="ko-KR" altLang="en-US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판매량 예측</a:t>
            </a:r>
          </a:p>
        </p:txBody>
      </p:sp>
    </p:spTree>
    <p:extLst>
      <p:ext uri="{BB962C8B-B14F-4D97-AF65-F5344CB8AC3E}">
        <p14:creationId xmlns:p14="http://schemas.microsoft.com/office/powerpoint/2010/main" val="4259630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40E9B34-A48A-43F2-BFCA-E2C3F8988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257695"/>
              </p:ext>
            </p:extLst>
          </p:nvPr>
        </p:nvGraphicFramePr>
        <p:xfrm>
          <a:off x="3356233" y="1627608"/>
          <a:ext cx="5479534" cy="36027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39767">
                  <a:extLst>
                    <a:ext uri="{9D8B030D-6E8A-4147-A177-3AD203B41FA5}">
                      <a16:colId xmlns:a16="http://schemas.microsoft.com/office/drawing/2014/main" val="1013781914"/>
                    </a:ext>
                  </a:extLst>
                </a:gridCol>
                <a:gridCol w="2739767">
                  <a:extLst>
                    <a:ext uri="{9D8B030D-6E8A-4147-A177-3AD203B41FA5}">
                      <a16:colId xmlns:a16="http://schemas.microsoft.com/office/drawing/2014/main" val="3593927951"/>
                    </a:ext>
                  </a:extLst>
                </a:gridCol>
              </a:tblGrid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500" dirty="0"/>
                        <a:t>온도</a:t>
                      </a:r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500" dirty="0"/>
                        <a:t>판매량</a:t>
                      </a:r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2412403036"/>
                  </a:ext>
                </a:extLst>
              </a:tr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20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40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3904561144"/>
                  </a:ext>
                </a:extLst>
              </a:tr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21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42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2879604001"/>
                  </a:ext>
                </a:extLst>
              </a:tr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22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44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3672651729"/>
                  </a:ext>
                </a:extLst>
              </a:tr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23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46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42747185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781297-3B7C-4827-8E7A-156C62F58144}"/>
              </a:ext>
            </a:extLst>
          </p:cNvPr>
          <p:cNvSpPr txBox="1"/>
          <p:nvPr/>
        </p:nvSpPr>
        <p:spPr>
          <a:xfrm>
            <a:off x="3356233" y="815546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04AE1-CD76-4B62-9B11-3292AC1650FF}"/>
              </a:ext>
            </a:extLst>
          </p:cNvPr>
          <p:cNvSpPr txBox="1"/>
          <p:nvPr/>
        </p:nvSpPr>
        <p:spPr>
          <a:xfrm>
            <a:off x="6096000" y="815546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493FA-7332-49C8-B7AF-4729F57CB353}"/>
              </a:ext>
            </a:extLst>
          </p:cNvPr>
          <p:cNvSpPr txBox="1"/>
          <p:nvPr/>
        </p:nvSpPr>
        <p:spPr>
          <a:xfrm>
            <a:off x="3609582" y="5626955"/>
            <a:ext cx="4972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</a:t>
            </a:r>
            <a:r>
              <a:rPr lang="ko-KR" altLang="en-US" sz="48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레몬에이드</a:t>
            </a:r>
            <a:r>
              <a:rPr lang="ko-KR" altLang="en-US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판매량</a:t>
            </a:r>
            <a:r>
              <a:rPr lang="en-US" altLang="ko-KR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</a:t>
            </a:r>
            <a:endParaRPr lang="ko-KR" altLang="en-US" sz="4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067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40E9B34-A48A-43F2-BFCA-E2C3F8988610}"/>
              </a:ext>
            </a:extLst>
          </p:cNvPr>
          <p:cNvGraphicFramePr>
            <a:graphicFrameLocks noGrp="1"/>
          </p:cNvGraphicFramePr>
          <p:nvPr/>
        </p:nvGraphicFramePr>
        <p:xfrm>
          <a:off x="3356233" y="1627608"/>
          <a:ext cx="5479534" cy="36027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39767">
                  <a:extLst>
                    <a:ext uri="{9D8B030D-6E8A-4147-A177-3AD203B41FA5}">
                      <a16:colId xmlns:a16="http://schemas.microsoft.com/office/drawing/2014/main" val="1013781914"/>
                    </a:ext>
                  </a:extLst>
                </a:gridCol>
                <a:gridCol w="2739767">
                  <a:extLst>
                    <a:ext uri="{9D8B030D-6E8A-4147-A177-3AD203B41FA5}">
                      <a16:colId xmlns:a16="http://schemas.microsoft.com/office/drawing/2014/main" val="3593927951"/>
                    </a:ext>
                  </a:extLst>
                </a:gridCol>
              </a:tblGrid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500" dirty="0"/>
                        <a:t>온도</a:t>
                      </a:r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500" dirty="0"/>
                        <a:t>판매량</a:t>
                      </a:r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2412403036"/>
                  </a:ext>
                </a:extLst>
              </a:tr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20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40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3904561144"/>
                  </a:ext>
                </a:extLst>
              </a:tr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21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42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2879604001"/>
                  </a:ext>
                </a:extLst>
              </a:tr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22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44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3672651729"/>
                  </a:ext>
                </a:extLst>
              </a:tr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23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46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42747185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781297-3B7C-4827-8E7A-156C62F58144}"/>
              </a:ext>
            </a:extLst>
          </p:cNvPr>
          <p:cNvSpPr txBox="1"/>
          <p:nvPr/>
        </p:nvSpPr>
        <p:spPr>
          <a:xfrm>
            <a:off x="3356233" y="815546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04AE1-CD76-4B62-9B11-3292AC1650FF}"/>
              </a:ext>
            </a:extLst>
          </p:cNvPr>
          <p:cNvSpPr txBox="1"/>
          <p:nvPr/>
        </p:nvSpPr>
        <p:spPr>
          <a:xfrm>
            <a:off x="6096000" y="815546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34A2B1-79CD-46AE-90AC-BD3DC86A52D3}"/>
              </a:ext>
            </a:extLst>
          </p:cNvPr>
          <p:cNvCxnSpPr/>
          <p:nvPr/>
        </p:nvCxnSpPr>
        <p:spPr>
          <a:xfrm>
            <a:off x="4885037" y="2685536"/>
            <a:ext cx="7578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1567CC-3490-4268-8416-AC3D97F7AB50}"/>
              </a:ext>
            </a:extLst>
          </p:cNvPr>
          <p:cNvCxnSpPr/>
          <p:nvPr/>
        </p:nvCxnSpPr>
        <p:spPr>
          <a:xfrm>
            <a:off x="4885037" y="3344562"/>
            <a:ext cx="7578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6DDE503-BA0C-4802-BC92-0DD62DA09AF0}"/>
              </a:ext>
            </a:extLst>
          </p:cNvPr>
          <p:cNvCxnSpPr/>
          <p:nvPr/>
        </p:nvCxnSpPr>
        <p:spPr>
          <a:xfrm>
            <a:off x="4885037" y="4135394"/>
            <a:ext cx="7578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54C74C7-90E5-4EF9-AC30-7072E30EF081}"/>
              </a:ext>
            </a:extLst>
          </p:cNvPr>
          <p:cNvCxnSpPr/>
          <p:nvPr/>
        </p:nvCxnSpPr>
        <p:spPr>
          <a:xfrm>
            <a:off x="4885037" y="4777946"/>
            <a:ext cx="7578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FD3F04-9D82-4008-810F-97E13B25FF53}"/>
              </a:ext>
            </a:extLst>
          </p:cNvPr>
          <p:cNvSpPr txBox="1"/>
          <p:nvPr/>
        </p:nvSpPr>
        <p:spPr>
          <a:xfrm>
            <a:off x="3609582" y="5626955"/>
            <a:ext cx="4972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</a:t>
            </a:r>
            <a:r>
              <a:rPr lang="ko-KR" altLang="en-US" sz="48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레몬에이드</a:t>
            </a:r>
            <a:r>
              <a:rPr lang="ko-KR" altLang="en-US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판매량</a:t>
            </a:r>
            <a:r>
              <a:rPr lang="en-US" altLang="ko-KR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</a:t>
            </a:r>
            <a:endParaRPr lang="ko-KR" altLang="en-US" sz="4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288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40E9B34-A48A-43F2-BFCA-E2C3F8988610}"/>
              </a:ext>
            </a:extLst>
          </p:cNvPr>
          <p:cNvGraphicFramePr>
            <a:graphicFrameLocks noGrp="1"/>
          </p:cNvGraphicFramePr>
          <p:nvPr/>
        </p:nvGraphicFramePr>
        <p:xfrm>
          <a:off x="3356233" y="1627608"/>
          <a:ext cx="5479534" cy="36027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39767">
                  <a:extLst>
                    <a:ext uri="{9D8B030D-6E8A-4147-A177-3AD203B41FA5}">
                      <a16:colId xmlns:a16="http://schemas.microsoft.com/office/drawing/2014/main" val="1013781914"/>
                    </a:ext>
                  </a:extLst>
                </a:gridCol>
                <a:gridCol w="2739767">
                  <a:extLst>
                    <a:ext uri="{9D8B030D-6E8A-4147-A177-3AD203B41FA5}">
                      <a16:colId xmlns:a16="http://schemas.microsoft.com/office/drawing/2014/main" val="3593927951"/>
                    </a:ext>
                  </a:extLst>
                </a:gridCol>
              </a:tblGrid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500" dirty="0"/>
                        <a:t>온도</a:t>
                      </a:r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500" dirty="0"/>
                        <a:t>판매량</a:t>
                      </a:r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2412403036"/>
                  </a:ext>
                </a:extLst>
              </a:tr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20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40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3904561144"/>
                  </a:ext>
                </a:extLst>
              </a:tr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21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42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2879604001"/>
                  </a:ext>
                </a:extLst>
              </a:tr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22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44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3672651729"/>
                  </a:ext>
                </a:extLst>
              </a:tr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23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46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42747185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781297-3B7C-4827-8E7A-156C62F58144}"/>
              </a:ext>
            </a:extLst>
          </p:cNvPr>
          <p:cNvSpPr txBox="1"/>
          <p:nvPr/>
        </p:nvSpPr>
        <p:spPr>
          <a:xfrm>
            <a:off x="3356233" y="815546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04AE1-CD76-4B62-9B11-3292AC1650FF}"/>
              </a:ext>
            </a:extLst>
          </p:cNvPr>
          <p:cNvSpPr txBox="1"/>
          <p:nvPr/>
        </p:nvSpPr>
        <p:spPr>
          <a:xfrm>
            <a:off x="6096000" y="815546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34A2B1-79CD-46AE-90AC-BD3DC86A52D3}"/>
              </a:ext>
            </a:extLst>
          </p:cNvPr>
          <p:cNvCxnSpPr/>
          <p:nvPr/>
        </p:nvCxnSpPr>
        <p:spPr>
          <a:xfrm>
            <a:off x="4885037" y="2685536"/>
            <a:ext cx="7578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1567CC-3490-4268-8416-AC3D97F7AB50}"/>
              </a:ext>
            </a:extLst>
          </p:cNvPr>
          <p:cNvCxnSpPr/>
          <p:nvPr/>
        </p:nvCxnSpPr>
        <p:spPr>
          <a:xfrm>
            <a:off x="4885037" y="3344562"/>
            <a:ext cx="7578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6DDE503-BA0C-4802-BC92-0DD62DA09AF0}"/>
              </a:ext>
            </a:extLst>
          </p:cNvPr>
          <p:cNvCxnSpPr/>
          <p:nvPr/>
        </p:nvCxnSpPr>
        <p:spPr>
          <a:xfrm>
            <a:off x="4885037" y="4135394"/>
            <a:ext cx="7578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54C74C7-90E5-4EF9-AC30-7072E30EF081}"/>
              </a:ext>
            </a:extLst>
          </p:cNvPr>
          <p:cNvCxnSpPr/>
          <p:nvPr/>
        </p:nvCxnSpPr>
        <p:spPr>
          <a:xfrm>
            <a:off x="4885037" y="4777946"/>
            <a:ext cx="7578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E4503C0-BD67-4A90-948A-D4B48825D1C2}"/>
              </a:ext>
            </a:extLst>
          </p:cNvPr>
          <p:cNvSpPr txBox="1"/>
          <p:nvPr/>
        </p:nvSpPr>
        <p:spPr>
          <a:xfrm>
            <a:off x="4965659" y="2137887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x2</a:t>
            </a:r>
            <a:endParaRPr lang="ko-KR" altLang="en-US" sz="3200" dirty="0">
              <a:solidFill>
                <a:srgbClr val="FF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5D615F-E402-4ADB-8B82-6BDFDB42F20D}"/>
              </a:ext>
            </a:extLst>
          </p:cNvPr>
          <p:cNvSpPr txBox="1"/>
          <p:nvPr/>
        </p:nvSpPr>
        <p:spPr>
          <a:xfrm>
            <a:off x="4965659" y="2826838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x2</a:t>
            </a:r>
            <a:endParaRPr lang="ko-KR" altLang="en-US" sz="3200" dirty="0">
              <a:solidFill>
                <a:srgbClr val="FF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30321-D379-4610-92BD-0126D7D9A208}"/>
              </a:ext>
            </a:extLst>
          </p:cNvPr>
          <p:cNvSpPr txBox="1"/>
          <p:nvPr/>
        </p:nvSpPr>
        <p:spPr>
          <a:xfrm>
            <a:off x="4965659" y="3579508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x2</a:t>
            </a:r>
            <a:endParaRPr lang="ko-KR" altLang="en-US" sz="3200" dirty="0">
              <a:solidFill>
                <a:srgbClr val="FF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DB948A-AFA3-439F-BC9D-9833C421BD28}"/>
              </a:ext>
            </a:extLst>
          </p:cNvPr>
          <p:cNvSpPr txBox="1"/>
          <p:nvPr/>
        </p:nvSpPr>
        <p:spPr>
          <a:xfrm>
            <a:off x="4965659" y="4268459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x2</a:t>
            </a:r>
            <a:endParaRPr lang="ko-KR" altLang="en-US" sz="3200" dirty="0">
              <a:solidFill>
                <a:srgbClr val="FF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7A860E-3165-4564-BE29-E568BA6B66A5}"/>
              </a:ext>
            </a:extLst>
          </p:cNvPr>
          <p:cNvSpPr txBox="1"/>
          <p:nvPr/>
        </p:nvSpPr>
        <p:spPr>
          <a:xfrm>
            <a:off x="3609582" y="5626955"/>
            <a:ext cx="4972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</a:t>
            </a:r>
            <a:r>
              <a:rPr lang="ko-KR" altLang="en-US" sz="48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레몬에이드</a:t>
            </a:r>
            <a:r>
              <a:rPr lang="ko-KR" altLang="en-US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판매량</a:t>
            </a:r>
            <a:r>
              <a:rPr lang="en-US" altLang="ko-KR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</a:t>
            </a:r>
            <a:endParaRPr lang="ko-KR" altLang="en-US" sz="4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145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형 1">
            <a:extLst>
              <a:ext uri="{FF2B5EF4-FFF2-40B4-BE49-F238E27FC236}">
                <a16:creationId xmlns:a16="http://schemas.microsoft.com/office/drawing/2014/main" id="{AB24EFEA-EE21-414A-8F92-2A3DEC25A03D}"/>
              </a:ext>
            </a:extLst>
          </p:cNvPr>
          <p:cNvSpPr/>
          <p:nvPr/>
        </p:nvSpPr>
        <p:spPr>
          <a:xfrm rot="16200000">
            <a:off x="5515232" y="2344518"/>
            <a:ext cx="1161536" cy="2168965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472A084-1E71-4D06-9A9D-B63A719DE9E6}"/>
              </a:ext>
            </a:extLst>
          </p:cNvPr>
          <p:cNvCxnSpPr/>
          <p:nvPr/>
        </p:nvCxnSpPr>
        <p:spPr>
          <a:xfrm>
            <a:off x="3632886" y="3361038"/>
            <a:ext cx="7578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8389D1F-90BC-4843-B043-DFCB4AB98B9D}"/>
              </a:ext>
            </a:extLst>
          </p:cNvPr>
          <p:cNvCxnSpPr/>
          <p:nvPr/>
        </p:nvCxnSpPr>
        <p:spPr>
          <a:xfrm>
            <a:off x="7517026" y="3348681"/>
            <a:ext cx="7578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34E062-2BA3-43A9-A77F-88248FE33767}"/>
              </a:ext>
            </a:extLst>
          </p:cNvPr>
          <p:cNvSpPr txBox="1"/>
          <p:nvPr/>
        </p:nvSpPr>
        <p:spPr>
          <a:xfrm>
            <a:off x="2223613" y="3075057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EB08B1-2BF0-4ACC-A142-9C5774A10D6D}"/>
              </a:ext>
            </a:extLst>
          </p:cNvPr>
          <p:cNvSpPr txBox="1"/>
          <p:nvPr/>
        </p:nvSpPr>
        <p:spPr>
          <a:xfrm>
            <a:off x="8611451" y="3007095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461356-3583-48D9-83BB-5BA9C9B86798}"/>
              </a:ext>
            </a:extLst>
          </p:cNvPr>
          <p:cNvSpPr txBox="1"/>
          <p:nvPr/>
        </p:nvSpPr>
        <p:spPr>
          <a:xfrm>
            <a:off x="5569577" y="3075057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01B19-A7BB-436E-BEBA-91A26955CEE7}"/>
              </a:ext>
            </a:extLst>
          </p:cNvPr>
          <p:cNvSpPr txBox="1"/>
          <p:nvPr/>
        </p:nvSpPr>
        <p:spPr>
          <a:xfrm>
            <a:off x="2383285" y="5626955"/>
            <a:ext cx="74254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</a:t>
            </a:r>
            <a:r>
              <a:rPr lang="ko-KR" altLang="en-US" sz="48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레몬에이드</a:t>
            </a:r>
            <a:r>
              <a:rPr lang="ko-KR" altLang="en-US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판매량 예측 모델</a:t>
            </a:r>
            <a:r>
              <a:rPr lang="en-US" altLang="ko-KR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</a:t>
            </a:r>
            <a:endParaRPr lang="ko-KR" altLang="en-US" sz="4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760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40E9B34-A48A-43F2-BFCA-E2C3F8988610}"/>
              </a:ext>
            </a:extLst>
          </p:cNvPr>
          <p:cNvGraphicFramePr>
            <a:graphicFrameLocks noGrp="1"/>
          </p:cNvGraphicFramePr>
          <p:nvPr/>
        </p:nvGraphicFramePr>
        <p:xfrm>
          <a:off x="3356233" y="1627608"/>
          <a:ext cx="5479534" cy="36027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39767">
                  <a:extLst>
                    <a:ext uri="{9D8B030D-6E8A-4147-A177-3AD203B41FA5}">
                      <a16:colId xmlns:a16="http://schemas.microsoft.com/office/drawing/2014/main" val="1013781914"/>
                    </a:ext>
                  </a:extLst>
                </a:gridCol>
                <a:gridCol w="2739767">
                  <a:extLst>
                    <a:ext uri="{9D8B030D-6E8A-4147-A177-3AD203B41FA5}">
                      <a16:colId xmlns:a16="http://schemas.microsoft.com/office/drawing/2014/main" val="3593927951"/>
                    </a:ext>
                  </a:extLst>
                </a:gridCol>
              </a:tblGrid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500" dirty="0"/>
                        <a:t>온도</a:t>
                      </a:r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500" dirty="0"/>
                        <a:t>판매량</a:t>
                      </a:r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2412403036"/>
                  </a:ext>
                </a:extLst>
              </a:tr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20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40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3904561144"/>
                  </a:ext>
                </a:extLst>
              </a:tr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21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42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2879604001"/>
                  </a:ext>
                </a:extLst>
              </a:tr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22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44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3672651729"/>
                  </a:ext>
                </a:extLst>
              </a:tr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23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46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42747185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781297-3B7C-4827-8E7A-156C62F58144}"/>
              </a:ext>
            </a:extLst>
          </p:cNvPr>
          <p:cNvSpPr txBox="1"/>
          <p:nvPr/>
        </p:nvSpPr>
        <p:spPr>
          <a:xfrm>
            <a:off x="3356233" y="815546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04AE1-CD76-4B62-9B11-3292AC1650FF}"/>
              </a:ext>
            </a:extLst>
          </p:cNvPr>
          <p:cNvSpPr txBox="1"/>
          <p:nvPr/>
        </p:nvSpPr>
        <p:spPr>
          <a:xfrm>
            <a:off x="6096000" y="815546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34A2B1-79CD-46AE-90AC-BD3DC86A52D3}"/>
              </a:ext>
            </a:extLst>
          </p:cNvPr>
          <p:cNvCxnSpPr/>
          <p:nvPr/>
        </p:nvCxnSpPr>
        <p:spPr>
          <a:xfrm>
            <a:off x="4885037" y="2685536"/>
            <a:ext cx="7578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1567CC-3490-4268-8416-AC3D97F7AB50}"/>
              </a:ext>
            </a:extLst>
          </p:cNvPr>
          <p:cNvCxnSpPr/>
          <p:nvPr/>
        </p:nvCxnSpPr>
        <p:spPr>
          <a:xfrm>
            <a:off x="4885037" y="3344562"/>
            <a:ext cx="7578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6DDE503-BA0C-4802-BC92-0DD62DA09AF0}"/>
              </a:ext>
            </a:extLst>
          </p:cNvPr>
          <p:cNvCxnSpPr/>
          <p:nvPr/>
        </p:nvCxnSpPr>
        <p:spPr>
          <a:xfrm>
            <a:off x="4885037" y="4135394"/>
            <a:ext cx="7578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54C74C7-90E5-4EF9-AC30-7072E30EF081}"/>
              </a:ext>
            </a:extLst>
          </p:cNvPr>
          <p:cNvCxnSpPr/>
          <p:nvPr/>
        </p:nvCxnSpPr>
        <p:spPr>
          <a:xfrm>
            <a:off x="4885037" y="4777946"/>
            <a:ext cx="7578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E4503C0-BD67-4A90-948A-D4B48825D1C2}"/>
              </a:ext>
            </a:extLst>
          </p:cNvPr>
          <p:cNvSpPr txBox="1"/>
          <p:nvPr/>
        </p:nvSpPr>
        <p:spPr>
          <a:xfrm>
            <a:off x="4965659" y="2137887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x2</a:t>
            </a:r>
            <a:endParaRPr lang="ko-KR" altLang="en-US" sz="3200" dirty="0">
              <a:solidFill>
                <a:srgbClr val="FF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5D615F-E402-4ADB-8B82-6BDFDB42F20D}"/>
              </a:ext>
            </a:extLst>
          </p:cNvPr>
          <p:cNvSpPr txBox="1"/>
          <p:nvPr/>
        </p:nvSpPr>
        <p:spPr>
          <a:xfrm>
            <a:off x="4965659" y="2826838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x2</a:t>
            </a:r>
            <a:endParaRPr lang="ko-KR" altLang="en-US" sz="3200" dirty="0">
              <a:solidFill>
                <a:srgbClr val="FF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30321-D379-4610-92BD-0126D7D9A208}"/>
              </a:ext>
            </a:extLst>
          </p:cNvPr>
          <p:cNvSpPr txBox="1"/>
          <p:nvPr/>
        </p:nvSpPr>
        <p:spPr>
          <a:xfrm>
            <a:off x="4965659" y="3579508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x2</a:t>
            </a:r>
            <a:endParaRPr lang="ko-KR" altLang="en-US" sz="3200" dirty="0">
              <a:solidFill>
                <a:srgbClr val="FF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DB948A-AFA3-439F-BC9D-9833C421BD28}"/>
              </a:ext>
            </a:extLst>
          </p:cNvPr>
          <p:cNvSpPr txBox="1"/>
          <p:nvPr/>
        </p:nvSpPr>
        <p:spPr>
          <a:xfrm>
            <a:off x="4965659" y="4268459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x2</a:t>
            </a:r>
            <a:endParaRPr lang="ko-KR" altLang="en-US" sz="3200" dirty="0">
              <a:solidFill>
                <a:srgbClr val="FF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1DC87-6334-4C03-8EF3-56EE7643357C}"/>
              </a:ext>
            </a:extLst>
          </p:cNvPr>
          <p:cNvSpPr txBox="1"/>
          <p:nvPr/>
        </p:nvSpPr>
        <p:spPr>
          <a:xfrm>
            <a:off x="3609582" y="5626955"/>
            <a:ext cx="4972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</a:t>
            </a:r>
            <a:r>
              <a:rPr lang="ko-KR" altLang="en-US" sz="48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레몬에이드</a:t>
            </a:r>
            <a:r>
              <a:rPr lang="ko-KR" altLang="en-US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판매량</a:t>
            </a:r>
            <a:r>
              <a:rPr lang="en-US" altLang="ko-KR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</a:t>
            </a:r>
            <a:endParaRPr lang="ko-KR" altLang="en-US" sz="4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910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형 1">
            <a:extLst>
              <a:ext uri="{FF2B5EF4-FFF2-40B4-BE49-F238E27FC236}">
                <a16:creationId xmlns:a16="http://schemas.microsoft.com/office/drawing/2014/main" id="{AB24EFEA-EE21-414A-8F92-2A3DEC25A03D}"/>
              </a:ext>
            </a:extLst>
          </p:cNvPr>
          <p:cNvSpPr/>
          <p:nvPr/>
        </p:nvSpPr>
        <p:spPr>
          <a:xfrm rot="16200000">
            <a:off x="5515232" y="2344518"/>
            <a:ext cx="1161536" cy="2168965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472A084-1E71-4D06-9A9D-B63A719DE9E6}"/>
              </a:ext>
            </a:extLst>
          </p:cNvPr>
          <p:cNvCxnSpPr/>
          <p:nvPr/>
        </p:nvCxnSpPr>
        <p:spPr>
          <a:xfrm>
            <a:off x="3632886" y="3361038"/>
            <a:ext cx="7578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8389D1F-90BC-4843-B043-DFCB4AB98B9D}"/>
              </a:ext>
            </a:extLst>
          </p:cNvPr>
          <p:cNvCxnSpPr/>
          <p:nvPr/>
        </p:nvCxnSpPr>
        <p:spPr>
          <a:xfrm>
            <a:off x="7517026" y="3348681"/>
            <a:ext cx="7578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34E062-2BA3-43A9-A77F-88248FE33767}"/>
              </a:ext>
            </a:extLst>
          </p:cNvPr>
          <p:cNvSpPr txBox="1"/>
          <p:nvPr/>
        </p:nvSpPr>
        <p:spPr>
          <a:xfrm>
            <a:off x="2223613" y="3075057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온도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EB08B1-2BF0-4ACC-A142-9C5774A10D6D}"/>
              </a:ext>
            </a:extLst>
          </p:cNvPr>
          <p:cNvSpPr txBox="1"/>
          <p:nvPr/>
        </p:nvSpPr>
        <p:spPr>
          <a:xfrm>
            <a:off x="8611451" y="3007095"/>
            <a:ext cx="15167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판매량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461356-3583-48D9-83BB-5BA9C9B86798}"/>
              </a:ext>
            </a:extLst>
          </p:cNvPr>
          <p:cNvSpPr txBox="1"/>
          <p:nvPr/>
        </p:nvSpPr>
        <p:spPr>
          <a:xfrm>
            <a:off x="5813498" y="3075057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x2</a:t>
            </a:r>
            <a:endParaRPr lang="ko-KR" altLang="en-US" sz="4000" dirty="0">
              <a:solidFill>
                <a:srgbClr val="FF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EE564-B49D-43AB-8DE8-5EF9C6D4432F}"/>
              </a:ext>
            </a:extLst>
          </p:cNvPr>
          <p:cNvSpPr txBox="1"/>
          <p:nvPr/>
        </p:nvSpPr>
        <p:spPr>
          <a:xfrm>
            <a:off x="2383285" y="5626955"/>
            <a:ext cx="74254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</a:t>
            </a:r>
            <a:r>
              <a:rPr lang="ko-KR" altLang="en-US" sz="48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레몬에이드</a:t>
            </a:r>
            <a:r>
              <a:rPr lang="ko-KR" altLang="en-US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판매량 예측 모델</a:t>
            </a:r>
            <a:r>
              <a:rPr lang="en-US" altLang="ko-KR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</a:t>
            </a:r>
            <a:endParaRPr lang="ko-KR" altLang="en-US" sz="4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947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B8DD05-40E5-4679-B27E-A263CD745639}"/>
              </a:ext>
            </a:extLst>
          </p:cNvPr>
          <p:cNvSpPr txBox="1"/>
          <p:nvPr/>
        </p:nvSpPr>
        <p:spPr>
          <a:xfrm>
            <a:off x="1539304" y="2921169"/>
            <a:ext cx="91133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표에 없는 내용을 예측해보면</a:t>
            </a:r>
            <a:r>
              <a:rPr lang="en-US" altLang="ko-KR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</a:t>
            </a:r>
            <a:endParaRPr lang="ko-KR" altLang="en-US" sz="4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63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40E9B34-A48A-43F2-BFCA-E2C3F8988610}"/>
              </a:ext>
            </a:extLst>
          </p:cNvPr>
          <p:cNvGraphicFramePr>
            <a:graphicFrameLocks noGrp="1"/>
          </p:cNvGraphicFramePr>
          <p:nvPr/>
        </p:nvGraphicFramePr>
        <p:xfrm>
          <a:off x="3356233" y="1627608"/>
          <a:ext cx="5479534" cy="36027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39767">
                  <a:extLst>
                    <a:ext uri="{9D8B030D-6E8A-4147-A177-3AD203B41FA5}">
                      <a16:colId xmlns:a16="http://schemas.microsoft.com/office/drawing/2014/main" val="1013781914"/>
                    </a:ext>
                  </a:extLst>
                </a:gridCol>
                <a:gridCol w="2739767">
                  <a:extLst>
                    <a:ext uri="{9D8B030D-6E8A-4147-A177-3AD203B41FA5}">
                      <a16:colId xmlns:a16="http://schemas.microsoft.com/office/drawing/2014/main" val="3593927951"/>
                    </a:ext>
                  </a:extLst>
                </a:gridCol>
              </a:tblGrid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500" dirty="0"/>
                        <a:t>온도</a:t>
                      </a:r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500" dirty="0"/>
                        <a:t>판매량</a:t>
                      </a:r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2412403036"/>
                  </a:ext>
                </a:extLst>
              </a:tr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20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40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3904561144"/>
                  </a:ext>
                </a:extLst>
              </a:tr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21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42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2879604001"/>
                  </a:ext>
                </a:extLst>
              </a:tr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22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44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3672651729"/>
                  </a:ext>
                </a:extLst>
              </a:tr>
              <a:tr h="7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23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500" dirty="0"/>
                        <a:t>46</a:t>
                      </a:r>
                      <a:endParaRPr lang="ko-KR" altLang="en-US" sz="3500" dirty="0"/>
                    </a:p>
                  </a:txBody>
                  <a:tcPr marL="177671" marR="177671" marT="88836" marB="88836"/>
                </a:tc>
                <a:extLst>
                  <a:ext uri="{0D108BD9-81ED-4DB2-BD59-A6C34878D82A}">
                    <a16:rowId xmlns:a16="http://schemas.microsoft.com/office/drawing/2014/main" val="42747185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781297-3B7C-4827-8E7A-156C62F58144}"/>
              </a:ext>
            </a:extLst>
          </p:cNvPr>
          <p:cNvSpPr txBox="1"/>
          <p:nvPr/>
        </p:nvSpPr>
        <p:spPr>
          <a:xfrm>
            <a:off x="3356233" y="815546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04AE1-CD76-4B62-9B11-3292AC1650FF}"/>
              </a:ext>
            </a:extLst>
          </p:cNvPr>
          <p:cNvSpPr txBox="1"/>
          <p:nvPr/>
        </p:nvSpPr>
        <p:spPr>
          <a:xfrm>
            <a:off x="6096000" y="815546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34A2B1-79CD-46AE-90AC-BD3DC86A52D3}"/>
              </a:ext>
            </a:extLst>
          </p:cNvPr>
          <p:cNvCxnSpPr/>
          <p:nvPr/>
        </p:nvCxnSpPr>
        <p:spPr>
          <a:xfrm>
            <a:off x="4885037" y="2685536"/>
            <a:ext cx="7578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1567CC-3490-4268-8416-AC3D97F7AB50}"/>
              </a:ext>
            </a:extLst>
          </p:cNvPr>
          <p:cNvCxnSpPr/>
          <p:nvPr/>
        </p:nvCxnSpPr>
        <p:spPr>
          <a:xfrm>
            <a:off x="4885037" y="3344562"/>
            <a:ext cx="7578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6DDE503-BA0C-4802-BC92-0DD62DA09AF0}"/>
              </a:ext>
            </a:extLst>
          </p:cNvPr>
          <p:cNvCxnSpPr/>
          <p:nvPr/>
        </p:nvCxnSpPr>
        <p:spPr>
          <a:xfrm>
            <a:off x="4885037" y="4135394"/>
            <a:ext cx="7578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54C74C7-90E5-4EF9-AC30-7072E30EF081}"/>
              </a:ext>
            </a:extLst>
          </p:cNvPr>
          <p:cNvCxnSpPr/>
          <p:nvPr/>
        </p:nvCxnSpPr>
        <p:spPr>
          <a:xfrm>
            <a:off x="4885037" y="4777946"/>
            <a:ext cx="7578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AE472A-9286-4F68-A06F-5250C757263C}"/>
              </a:ext>
            </a:extLst>
          </p:cNvPr>
          <p:cNvSpPr txBox="1"/>
          <p:nvPr/>
        </p:nvSpPr>
        <p:spPr>
          <a:xfrm>
            <a:off x="3609582" y="5626955"/>
            <a:ext cx="4972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</a:t>
            </a:r>
            <a:r>
              <a:rPr lang="ko-KR" altLang="en-US" sz="48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레몬에이드</a:t>
            </a:r>
            <a:r>
              <a:rPr lang="ko-KR" altLang="en-US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판매량</a:t>
            </a:r>
            <a:r>
              <a:rPr lang="en-US" altLang="ko-KR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</a:t>
            </a:r>
            <a:endParaRPr lang="ko-KR" altLang="en-US" sz="4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765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형 1">
            <a:extLst>
              <a:ext uri="{FF2B5EF4-FFF2-40B4-BE49-F238E27FC236}">
                <a16:creationId xmlns:a16="http://schemas.microsoft.com/office/drawing/2014/main" id="{AB24EFEA-EE21-414A-8F92-2A3DEC25A03D}"/>
              </a:ext>
            </a:extLst>
          </p:cNvPr>
          <p:cNvSpPr/>
          <p:nvPr/>
        </p:nvSpPr>
        <p:spPr>
          <a:xfrm rot="16200000">
            <a:off x="5515232" y="2344518"/>
            <a:ext cx="1161536" cy="2168965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472A084-1E71-4D06-9A9D-B63A719DE9E6}"/>
              </a:ext>
            </a:extLst>
          </p:cNvPr>
          <p:cNvCxnSpPr/>
          <p:nvPr/>
        </p:nvCxnSpPr>
        <p:spPr>
          <a:xfrm>
            <a:off x="3632886" y="3361038"/>
            <a:ext cx="7578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8389D1F-90BC-4843-B043-DFCB4AB98B9D}"/>
              </a:ext>
            </a:extLst>
          </p:cNvPr>
          <p:cNvCxnSpPr/>
          <p:nvPr/>
        </p:nvCxnSpPr>
        <p:spPr>
          <a:xfrm>
            <a:off x="7517026" y="3348681"/>
            <a:ext cx="7578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34E062-2BA3-43A9-A77F-88248FE33767}"/>
              </a:ext>
            </a:extLst>
          </p:cNvPr>
          <p:cNvSpPr txBox="1"/>
          <p:nvPr/>
        </p:nvSpPr>
        <p:spPr>
          <a:xfrm>
            <a:off x="1138855" y="3075057"/>
            <a:ext cx="2441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온도</a:t>
            </a:r>
            <a:r>
              <a:rPr lang="en-US" altLang="ko-KR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(24</a:t>
            </a:r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도</a:t>
            </a:r>
            <a:r>
              <a:rPr lang="en-US" altLang="ko-KR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sz="4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EB08B1-2BF0-4ACC-A142-9C5774A10D6D}"/>
              </a:ext>
            </a:extLst>
          </p:cNvPr>
          <p:cNvSpPr txBox="1"/>
          <p:nvPr/>
        </p:nvSpPr>
        <p:spPr>
          <a:xfrm>
            <a:off x="8611451" y="3007095"/>
            <a:ext cx="29161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판매량</a:t>
            </a:r>
            <a:r>
              <a:rPr lang="en-US" altLang="ko-KR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(48</a:t>
            </a:r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</a:t>
            </a:r>
            <a:r>
              <a:rPr lang="en-US" altLang="ko-KR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sz="4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461356-3583-48D9-83BB-5BA9C9B86798}"/>
              </a:ext>
            </a:extLst>
          </p:cNvPr>
          <p:cNvSpPr txBox="1"/>
          <p:nvPr/>
        </p:nvSpPr>
        <p:spPr>
          <a:xfrm>
            <a:off x="5813498" y="3075057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x2</a:t>
            </a:r>
            <a:endParaRPr lang="ko-KR" altLang="en-US" sz="4000" dirty="0">
              <a:solidFill>
                <a:srgbClr val="FF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EF201C-C302-45AF-9BFB-0158BFE3DC4A}"/>
              </a:ext>
            </a:extLst>
          </p:cNvPr>
          <p:cNvSpPr txBox="1"/>
          <p:nvPr/>
        </p:nvSpPr>
        <p:spPr>
          <a:xfrm>
            <a:off x="2383285" y="5626955"/>
            <a:ext cx="74254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</a:t>
            </a:r>
            <a:r>
              <a:rPr lang="ko-KR" altLang="en-US" sz="48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레몬에이드</a:t>
            </a:r>
            <a:r>
              <a:rPr lang="ko-KR" altLang="en-US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판매량 예측 모델</a:t>
            </a:r>
            <a:r>
              <a:rPr lang="en-US" altLang="ko-KR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</a:t>
            </a:r>
            <a:endParaRPr lang="ko-KR" altLang="en-US" sz="4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2246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4595E-387E-4117-988F-13F0395908D0}"/>
              </a:ext>
            </a:extLst>
          </p:cNvPr>
          <p:cNvSpPr txBox="1"/>
          <p:nvPr/>
        </p:nvSpPr>
        <p:spPr>
          <a:xfrm>
            <a:off x="2408132" y="2921169"/>
            <a:ext cx="7375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1. Teachable Machine</a:t>
            </a:r>
            <a:endParaRPr lang="ko-KR" altLang="en-US" sz="4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232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C7E88E-C16B-4CC1-859B-942B19577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8" y="144409"/>
            <a:ext cx="12192000" cy="643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59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C7E88E-C16B-4CC1-859B-942B19577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8" y="144409"/>
            <a:ext cx="12192000" cy="643737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02FC8AF-07DB-4FB5-97D6-A5F0F8D0D2EC}"/>
              </a:ext>
            </a:extLst>
          </p:cNvPr>
          <p:cNvSpPr/>
          <p:nvPr/>
        </p:nvSpPr>
        <p:spPr>
          <a:xfrm>
            <a:off x="7957752" y="5140164"/>
            <a:ext cx="1573427" cy="157342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671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B8DD05-40E5-4679-B27E-A263CD745639}"/>
              </a:ext>
            </a:extLst>
          </p:cNvPr>
          <p:cNvSpPr txBox="1"/>
          <p:nvPr/>
        </p:nvSpPr>
        <p:spPr>
          <a:xfrm>
            <a:off x="3838010" y="2921169"/>
            <a:ext cx="45159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수학적으로는</a:t>
            </a:r>
            <a:r>
              <a:rPr lang="en-US" altLang="ko-KR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</a:t>
            </a:r>
            <a:endParaRPr lang="ko-KR" altLang="en-US" sz="4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5590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699AF93-E251-41DB-843A-F74F8D69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40" y="-815545"/>
            <a:ext cx="967131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B5D5EB-562E-40E0-B172-058E35AB2774}"/>
              </a:ext>
            </a:extLst>
          </p:cNvPr>
          <p:cNvSpPr txBox="1"/>
          <p:nvPr/>
        </p:nvSpPr>
        <p:spPr>
          <a:xfrm>
            <a:off x="2733541" y="6150114"/>
            <a:ext cx="6724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y(</a:t>
            </a:r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판매량</a:t>
            </a:r>
            <a:r>
              <a:rPr lang="en-US" altLang="ko-KR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), x(</a:t>
            </a:r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온도</a:t>
            </a:r>
            <a:r>
              <a:rPr lang="en-US" altLang="ko-KR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</a:t>
            </a:r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즉 </a:t>
            </a:r>
            <a:r>
              <a:rPr lang="en-US" altLang="ko-KR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y=2x </a:t>
            </a:r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성립</a:t>
            </a:r>
          </a:p>
        </p:txBody>
      </p:sp>
    </p:spTree>
    <p:extLst>
      <p:ext uri="{BB962C8B-B14F-4D97-AF65-F5344CB8AC3E}">
        <p14:creationId xmlns:p14="http://schemas.microsoft.com/office/powerpoint/2010/main" val="725821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B8DD05-40E5-4679-B27E-A263CD745639}"/>
              </a:ext>
            </a:extLst>
          </p:cNvPr>
          <p:cNvSpPr txBox="1"/>
          <p:nvPr/>
        </p:nvSpPr>
        <p:spPr>
          <a:xfrm>
            <a:off x="2305540" y="2921169"/>
            <a:ext cx="7580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데이터가 고르지 </a:t>
            </a:r>
            <a:r>
              <a:rPr lang="ko-KR" altLang="en-US" sz="6000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않을때</a:t>
            </a:r>
            <a:r>
              <a:rPr lang="en-US" altLang="ko-KR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</a:t>
            </a:r>
            <a:endParaRPr lang="ko-KR" altLang="en-US" sz="4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01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KKY - 머신러닝 선형회귀">
            <a:extLst>
              <a:ext uri="{FF2B5EF4-FFF2-40B4-BE49-F238E27FC236}">
                <a16:creationId xmlns:a16="http://schemas.microsoft.com/office/drawing/2014/main" id="{89A2C036-C6F2-4700-818E-3F9D9A4C2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80975"/>
            <a:ext cx="7639050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842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4765F4-9B65-469B-A398-72B92DA547FB}"/>
              </a:ext>
            </a:extLst>
          </p:cNvPr>
          <p:cNvSpPr txBox="1"/>
          <p:nvPr/>
        </p:nvSpPr>
        <p:spPr>
          <a:xfrm>
            <a:off x="741009" y="2921169"/>
            <a:ext cx="107099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선형 회귀 외에도 다양한 모델 존재</a:t>
            </a:r>
            <a:endParaRPr lang="en-US" altLang="ko-KR" sz="60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r>
              <a:rPr lang="en-US" altLang="ko-KR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KNN </a:t>
            </a:r>
            <a:r>
              <a:rPr lang="ko-KR" altLang="en-US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군집</a:t>
            </a:r>
            <a:r>
              <a:rPr lang="en-US" altLang="ko-KR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SVM, Neural Network, Tree</a:t>
            </a:r>
            <a:endParaRPr lang="ko-KR" altLang="en-US" sz="4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057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4765F4-9B65-469B-A398-72B92DA547FB}"/>
              </a:ext>
            </a:extLst>
          </p:cNvPr>
          <p:cNvSpPr txBox="1"/>
          <p:nvPr/>
        </p:nvSpPr>
        <p:spPr>
          <a:xfrm>
            <a:off x="2048257" y="2551837"/>
            <a:ext cx="80954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Tensorflow</a:t>
            </a:r>
            <a:r>
              <a:rPr lang="en-US" altLang="ko-KR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Playground</a:t>
            </a:r>
          </a:p>
          <a:p>
            <a:r>
              <a:rPr lang="en-US" altLang="ko-KR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playground.tensorflow.org</a:t>
            </a:r>
            <a:endParaRPr lang="ko-KR" altLang="en-US" sz="4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616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4595E-387E-4117-988F-13F0395908D0}"/>
              </a:ext>
            </a:extLst>
          </p:cNvPr>
          <p:cNvSpPr txBox="1"/>
          <p:nvPr/>
        </p:nvSpPr>
        <p:spPr>
          <a:xfrm>
            <a:off x="2703084" y="2921169"/>
            <a:ext cx="6785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4. Orange3 </a:t>
            </a:r>
            <a:r>
              <a:rPr lang="ko-KR" altLang="en-US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사용방법</a:t>
            </a:r>
            <a:endParaRPr lang="ko-KR" altLang="en-US" sz="4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64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3AB3E8-9E25-4AFE-8CC0-C202BF8CF668}"/>
              </a:ext>
            </a:extLst>
          </p:cNvPr>
          <p:cNvSpPr txBox="1"/>
          <p:nvPr/>
        </p:nvSpPr>
        <p:spPr>
          <a:xfrm>
            <a:off x="402775" y="2921169"/>
            <a:ext cx="11386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https://bit.ly/boston-housing-price</a:t>
            </a:r>
            <a:endParaRPr lang="ko-KR" altLang="en-US" sz="6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739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5854CC-FBC9-4BD9-B269-7D68EE1B214C}"/>
              </a:ext>
            </a:extLst>
          </p:cNvPr>
          <p:cNvSpPr txBox="1"/>
          <p:nvPr/>
        </p:nvSpPr>
        <p:spPr>
          <a:xfrm>
            <a:off x="879668" y="1613119"/>
            <a:ext cx="1043266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teachable machine</a:t>
            </a:r>
          </a:p>
          <a:p>
            <a:pPr algn="ctr"/>
            <a:r>
              <a:rPr lang="en-US" altLang="ko-KR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구글에서</a:t>
            </a:r>
            <a:r>
              <a:rPr lang="en-US" altLang="ko-KR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검색</a:t>
            </a:r>
            <a:r>
              <a:rPr lang="en-US" altLang="ko-KR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sz="8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821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595831E-B8D8-46EE-A644-86D502CF4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219" y="1349525"/>
            <a:ext cx="7275166" cy="41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336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78E795-3B9D-4573-A119-305F9FF6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07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머신 러닝/딥 러닝] 인공신경망 (Artificial Neural Network, ANN)과 역전파 알고리즘  (Backpropagation Algorithm)">
            <a:extLst>
              <a:ext uri="{FF2B5EF4-FFF2-40B4-BE49-F238E27FC236}">
                <a16:creationId xmlns:a16="http://schemas.microsoft.com/office/drawing/2014/main" id="{2733483A-6A7B-4AAA-A8ED-26D5F8C67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271713"/>
            <a:ext cx="78105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817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99D6A08-FCDF-4F42-81FC-F515D83D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85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4595E-387E-4117-988F-13F0395908D0}"/>
              </a:ext>
            </a:extLst>
          </p:cNvPr>
          <p:cNvSpPr txBox="1"/>
          <p:nvPr/>
        </p:nvSpPr>
        <p:spPr>
          <a:xfrm>
            <a:off x="2406529" y="2921169"/>
            <a:ext cx="73789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4. </a:t>
            </a:r>
            <a:r>
              <a:rPr lang="en-US" altLang="ko-KR" sz="6000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Tensorflow</a:t>
            </a:r>
            <a:r>
              <a:rPr lang="en-US" altLang="ko-KR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- </a:t>
            </a:r>
            <a:r>
              <a:rPr lang="en-US" altLang="ko-KR" sz="6000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colab</a:t>
            </a:r>
            <a:endParaRPr lang="ko-KR" altLang="en-US" sz="4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1050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71B472-42C0-4FE3-8C56-EAB35F0CA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99" y="0"/>
            <a:ext cx="8547101" cy="701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23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16D2E2-B585-47DC-91A7-101D18B9F0B7}"/>
              </a:ext>
            </a:extLst>
          </p:cNvPr>
          <p:cNvSpPr txBox="1"/>
          <p:nvPr/>
        </p:nvSpPr>
        <p:spPr>
          <a:xfrm>
            <a:off x="2933917" y="2921169"/>
            <a:ext cx="63241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자료 출처</a:t>
            </a:r>
            <a:r>
              <a:rPr lang="en-US" altLang="ko-KR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</a:t>
            </a:r>
            <a:r>
              <a:rPr lang="ko-KR" altLang="en-US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생활 코딩</a:t>
            </a:r>
            <a:endParaRPr lang="en-US" altLang="ko-KR" sz="60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r>
              <a:rPr lang="en-US" altLang="ko-KR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opentutorials.org</a:t>
            </a:r>
            <a:endParaRPr lang="ko-KR" altLang="en-US" sz="4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985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9FDAD0-75E3-4CA3-AA7C-EC882E35364B}"/>
              </a:ext>
            </a:extLst>
          </p:cNvPr>
          <p:cNvSpPr txBox="1"/>
          <p:nvPr/>
        </p:nvSpPr>
        <p:spPr>
          <a:xfrm>
            <a:off x="2970786" y="2921169"/>
            <a:ext cx="62504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더 공부하고 싶다면</a:t>
            </a:r>
            <a:r>
              <a:rPr lang="en-US" altLang="ko-KR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</a:t>
            </a:r>
            <a:endParaRPr lang="ko-KR" altLang="en-US" sz="4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778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22AF9A-6630-4C0A-949E-C9F0DC922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5103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A67B10-2CF1-4EAD-9288-BD68FCEF3EFA}"/>
              </a:ext>
            </a:extLst>
          </p:cNvPr>
          <p:cNvSpPr txBox="1"/>
          <p:nvPr/>
        </p:nvSpPr>
        <p:spPr>
          <a:xfrm>
            <a:off x="0" y="5103674"/>
            <a:ext cx="81932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구글 </a:t>
            </a:r>
            <a:r>
              <a:rPr lang="en-US" altLang="ko-KR" sz="5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– </a:t>
            </a:r>
            <a:r>
              <a:rPr lang="ko-KR" altLang="en-US" sz="5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머신러닝</a:t>
            </a:r>
            <a:r>
              <a:rPr lang="ko-KR" altLang="en-US" sz="5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단기집중과정</a:t>
            </a:r>
            <a:endParaRPr lang="en-US" altLang="ko-KR" sz="5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5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초보자용</a:t>
            </a:r>
          </a:p>
        </p:txBody>
      </p:sp>
    </p:spTree>
    <p:extLst>
      <p:ext uri="{BB962C8B-B14F-4D97-AF65-F5344CB8AC3E}">
        <p14:creationId xmlns:p14="http://schemas.microsoft.com/office/powerpoint/2010/main" val="1940906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EADFC8-54BC-457C-9560-922969A88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480" y="1"/>
            <a:ext cx="8079520" cy="4919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A67B10-2CF1-4EAD-9288-BD68FCEF3EFA}"/>
              </a:ext>
            </a:extLst>
          </p:cNvPr>
          <p:cNvSpPr txBox="1"/>
          <p:nvPr/>
        </p:nvSpPr>
        <p:spPr>
          <a:xfrm>
            <a:off x="0" y="5103673"/>
            <a:ext cx="69942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생활코딩 </a:t>
            </a:r>
            <a:r>
              <a:rPr lang="en-US" altLang="ko-KR" sz="5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– </a:t>
            </a:r>
            <a:r>
              <a:rPr lang="ko-KR" altLang="en-US" sz="5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머신러닝</a:t>
            </a:r>
            <a:r>
              <a:rPr lang="ko-KR" altLang="en-US" sz="5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과정</a:t>
            </a:r>
            <a:endParaRPr lang="en-US" altLang="ko-KR" sz="5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5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초보자용</a:t>
            </a:r>
          </a:p>
        </p:txBody>
      </p:sp>
    </p:spTree>
    <p:extLst>
      <p:ext uri="{BB962C8B-B14F-4D97-AF65-F5344CB8AC3E}">
        <p14:creationId xmlns:p14="http://schemas.microsoft.com/office/powerpoint/2010/main" val="2308749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F42C37-1D66-42C4-A382-AFC02649D360}"/>
              </a:ext>
            </a:extLst>
          </p:cNvPr>
          <p:cNvSpPr txBox="1"/>
          <p:nvPr/>
        </p:nvSpPr>
        <p:spPr>
          <a:xfrm>
            <a:off x="2517136" y="2921169"/>
            <a:ext cx="71577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https://bit.ly/rps-data</a:t>
            </a:r>
            <a:endParaRPr lang="ko-KR" altLang="en-US" sz="6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815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A67B10-2CF1-4EAD-9288-BD68FCEF3EFA}"/>
              </a:ext>
            </a:extLst>
          </p:cNvPr>
          <p:cNvSpPr txBox="1"/>
          <p:nvPr/>
        </p:nvSpPr>
        <p:spPr>
          <a:xfrm>
            <a:off x="0" y="5103674"/>
            <a:ext cx="114329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coursera</a:t>
            </a:r>
            <a:r>
              <a:rPr lang="en-US" altLang="ko-KR" sz="5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(Stanford) – Machine Learning</a:t>
            </a:r>
          </a:p>
          <a:p>
            <a:r>
              <a:rPr lang="ko-KR" altLang="en-US" sz="5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중급자용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268DF1-9CDD-4461-9E1B-852A95D81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79" y="0"/>
            <a:ext cx="10787442" cy="48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11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3A6F2-299A-42EA-8862-16CAC1A9E46F}"/>
              </a:ext>
            </a:extLst>
          </p:cNvPr>
          <p:cNvSpPr txBox="1"/>
          <p:nvPr/>
        </p:nvSpPr>
        <p:spPr>
          <a:xfrm>
            <a:off x="3246502" y="2551837"/>
            <a:ext cx="5698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Q&amp;A, Contact</a:t>
            </a:r>
          </a:p>
          <a:p>
            <a:r>
              <a:rPr lang="en-US" altLang="ko-KR" sz="4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alus20x@gmail.com</a:t>
            </a:r>
            <a:endParaRPr lang="ko-KR" altLang="en-US" sz="4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068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4595E-387E-4117-988F-13F0395908D0}"/>
              </a:ext>
            </a:extLst>
          </p:cNvPr>
          <p:cNvSpPr txBox="1"/>
          <p:nvPr/>
        </p:nvSpPr>
        <p:spPr>
          <a:xfrm>
            <a:off x="3170359" y="2921169"/>
            <a:ext cx="58512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2. </a:t>
            </a:r>
            <a:r>
              <a:rPr lang="ko-KR" altLang="en-US" sz="6000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머신러닝의</a:t>
            </a:r>
            <a:r>
              <a:rPr lang="ko-KR" altLang="en-US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분류</a:t>
            </a:r>
            <a:endParaRPr lang="ko-KR" altLang="en-US" sz="4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35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10503A3-50CF-4E33-A247-ACD00B798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45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40D247-E257-4EE4-A373-AEBC6E32B011}"/>
              </a:ext>
            </a:extLst>
          </p:cNvPr>
          <p:cNvSpPr txBox="1"/>
          <p:nvPr/>
        </p:nvSpPr>
        <p:spPr>
          <a:xfrm>
            <a:off x="1402247" y="2459504"/>
            <a:ext cx="93875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생활코딩 </a:t>
            </a:r>
            <a:r>
              <a:rPr lang="en-US" altLang="ko-KR" sz="6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– </a:t>
            </a:r>
            <a:r>
              <a:rPr lang="ko-KR" altLang="en-US" sz="6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머신러닝의</a:t>
            </a:r>
            <a:r>
              <a:rPr lang="ko-KR" altLang="en-US" sz="6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분류</a:t>
            </a:r>
            <a:endParaRPr lang="en-US" altLang="ko-KR" sz="6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6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https://youtu.be/Z8tZjIOptZI</a:t>
            </a:r>
            <a:endParaRPr lang="ko-KR" altLang="en-US" sz="6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9843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4765F4-9B65-469B-A398-72B92DA547FB}"/>
              </a:ext>
            </a:extLst>
          </p:cNvPr>
          <p:cNvSpPr txBox="1"/>
          <p:nvPr/>
        </p:nvSpPr>
        <p:spPr>
          <a:xfrm>
            <a:off x="1707619" y="2921169"/>
            <a:ext cx="87767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https://bit.ly/orange3-data</a:t>
            </a:r>
            <a:endParaRPr lang="ko-KR" altLang="en-US" sz="6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852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4595E-387E-4117-988F-13F0395908D0}"/>
              </a:ext>
            </a:extLst>
          </p:cNvPr>
          <p:cNvSpPr txBox="1"/>
          <p:nvPr/>
        </p:nvSpPr>
        <p:spPr>
          <a:xfrm>
            <a:off x="2071501" y="2921169"/>
            <a:ext cx="80489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3. </a:t>
            </a:r>
            <a:r>
              <a:rPr lang="ko-KR" altLang="en-US" sz="6000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머신러닝</a:t>
            </a:r>
            <a:r>
              <a:rPr lang="ko-KR" altLang="en-US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모델 학습방법</a:t>
            </a:r>
            <a:endParaRPr lang="ko-KR" altLang="en-US" sz="4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694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306</Words>
  <Application>Microsoft Office PowerPoint</Application>
  <PresentationFormat>와이드스크린</PresentationFormat>
  <Paragraphs>128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AppleSDGothicNeoB00</vt:lpstr>
      <vt:lpstr>맑은 고딕</vt:lpstr>
      <vt:lpstr>AppleSDGothicNeoEB00</vt:lpstr>
      <vt:lpstr>Arial</vt:lpstr>
      <vt:lpstr>AppleSDGothicNeoL00</vt:lpstr>
      <vt:lpstr>AppleSDGothicNeoM00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Soul</dc:creator>
  <cp:lastModifiedBy>Lee Soul</cp:lastModifiedBy>
  <cp:revision>18</cp:revision>
  <dcterms:created xsi:type="dcterms:W3CDTF">2020-09-24T11:25:15Z</dcterms:created>
  <dcterms:modified xsi:type="dcterms:W3CDTF">2020-09-24T15:47:14Z</dcterms:modified>
</cp:coreProperties>
</file>